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CN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21000-9368-4409-BEF4-16699932F660}" type="datetimeFigureOut">
              <a:rPr lang="zh-CN" altLang="en-US"/>
              <a:pPr>
                <a:defRPr/>
              </a:pPr>
              <a:t>2012-11-15</a:t>
            </a:fld>
            <a:endParaRPr lang="zh-CN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ECE66-30EB-4B25-AF40-14590621FF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D8949-2150-450E-9932-3DEF31C7C665}" type="datetimeFigureOut">
              <a:rPr lang="zh-CN" altLang="en-US"/>
              <a:pPr>
                <a:defRPr/>
              </a:pPr>
              <a:t>2012-11-15</a:t>
            </a:fld>
            <a:endParaRPr lang="zh-CN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58A0C-CCBF-488D-A49B-C1A1189950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A0016-AB22-43A4-9DDF-3353CF8DEB2B}" type="datetimeFigureOut">
              <a:rPr lang="zh-CN" altLang="en-US"/>
              <a:pPr>
                <a:defRPr/>
              </a:pPr>
              <a:t>2012-11-15</a:t>
            </a:fld>
            <a:endParaRPr lang="zh-CN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12C93-E549-49B2-9211-914EE85568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E9F60-E437-4F46-AC2E-E100FD282A38}" type="datetimeFigureOut">
              <a:rPr lang="zh-CN" altLang="en-US"/>
              <a:pPr>
                <a:defRPr/>
              </a:pPr>
              <a:t>2012-11-15</a:t>
            </a:fld>
            <a:endParaRPr lang="zh-CN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78413-DECA-428B-995A-7468DB9E12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53664-8E1F-4312-930E-482EA58F0514}" type="datetimeFigureOut">
              <a:rPr lang="zh-CN" altLang="en-US"/>
              <a:pPr>
                <a:defRPr/>
              </a:pPr>
              <a:t>2012-11-15</a:t>
            </a:fld>
            <a:endParaRPr lang="zh-CN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AB340-1BD3-4AB9-8E43-B4AF404537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9F78A-DBCC-4109-88B1-2CCB4448DDFD}" type="datetimeFigureOut">
              <a:rPr lang="zh-CN" altLang="en-US"/>
              <a:pPr>
                <a:defRPr/>
              </a:pPr>
              <a:t>2012-11-15</a:t>
            </a:fld>
            <a:endParaRPr lang="zh-CN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99B55-924B-4F16-B5F2-6B21314C54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5ECC7-DD7B-4F3C-A120-EB51420EEFA5}" type="datetimeFigureOut">
              <a:rPr lang="zh-CN" altLang="en-US"/>
              <a:pPr>
                <a:defRPr/>
              </a:pPr>
              <a:t>2012-11-15</a:t>
            </a:fld>
            <a:endParaRPr lang="zh-CN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F252D-6775-44B9-A451-8398880FEE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85DF4-9854-48B5-8883-F97CE0DB94C6}" type="datetimeFigureOut">
              <a:rPr lang="zh-CN" altLang="en-US"/>
              <a:pPr>
                <a:defRPr/>
              </a:pPr>
              <a:t>2012-11-15</a:t>
            </a:fld>
            <a:endParaRPr lang="zh-CN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EABA0-6FC8-467F-888A-6E532E9C9F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E646D-84CC-4C31-864C-3BA481C07585}" type="datetimeFigureOut">
              <a:rPr lang="zh-CN" altLang="en-US"/>
              <a:pPr>
                <a:defRPr/>
              </a:pPr>
              <a:t>2012-11-15</a:t>
            </a:fld>
            <a:endParaRPr lang="zh-CN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7B3AA-C72A-47E0-9619-B163B808BD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E17CA-108F-40E0-AD31-161E45D9DAF0}" type="datetimeFigureOut">
              <a:rPr lang="zh-CN" altLang="en-US"/>
              <a:pPr>
                <a:defRPr/>
              </a:pPr>
              <a:t>2012-11-15</a:t>
            </a:fld>
            <a:endParaRPr lang="zh-CN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728CF-3EF6-411B-AE5A-B6DC8B34F5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22F75-E610-4A08-B1A4-3C49B503A59B}" type="datetimeFigureOut">
              <a:rPr lang="zh-CN" altLang="en-US"/>
              <a:pPr>
                <a:defRPr/>
              </a:pPr>
              <a:t>2012-11-15</a:t>
            </a:fld>
            <a:endParaRPr lang="zh-CN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DA9E4-9F04-4D4B-AC52-67CBD35CD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zh-CN" altLang="en-US" smtClean="0"/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 smtClean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62A5965-8411-40C1-A453-16AF9F61E7A1}" type="datetimeFigureOut">
              <a:rPr lang="zh-CN" altLang="en-US"/>
              <a:pPr>
                <a:defRPr/>
              </a:pPr>
              <a:t>2012-11-15</a:t>
            </a:fld>
            <a:endParaRPr lang="zh-CN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203555-C1C3-44E5-91BE-4B5FFB48A6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ChangeArrowheads="1"/>
          </p:cNvSpPr>
          <p:nvPr/>
        </p:nvSpPr>
        <p:spPr bwMode="black">
          <a:xfrm>
            <a:off x="533400" y="228600"/>
            <a:ext cx="6096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zh-CN" altLang="en-US" sz="3600" b="1">
                <a:solidFill>
                  <a:schemeClr val="hlink"/>
                </a:solidFill>
                <a:latin typeface="Verdana" pitchFamily="34" charset="0"/>
              </a:rPr>
              <a:t>產品市場</a:t>
            </a:r>
          </a:p>
        </p:txBody>
      </p:sp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7037388" y="6613525"/>
            <a:ext cx="2106612" cy="2444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00">
                <a:solidFill>
                  <a:srgbClr val="2457FC"/>
                </a:solidFill>
                <a:latin typeface="Arial Black" pitchFamily="34" charset="0"/>
                <a:ea typeface="超研澤粗黑"/>
                <a:cs typeface="超研澤粗黑"/>
              </a:rPr>
              <a:t>版權所有，未經允許，嚴禁轉載。</a:t>
            </a:r>
          </a:p>
        </p:txBody>
      </p:sp>
      <p:grpSp>
        <p:nvGrpSpPr>
          <p:cNvPr id="13315" name="Group 13"/>
          <p:cNvGrpSpPr>
            <a:grpSpLocks/>
          </p:cNvGrpSpPr>
          <p:nvPr/>
        </p:nvGrpSpPr>
        <p:grpSpPr bwMode="auto">
          <a:xfrm>
            <a:off x="539750" y="1173163"/>
            <a:ext cx="2909888" cy="558800"/>
            <a:chOff x="1296" y="1120"/>
            <a:chExt cx="3152" cy="352"/>
          </a:xfrm>
        </p:grpSpPr>
        <p:sp>
          <p:nvSpPr>
            <p:cNvPr id="13363" name="AutoShape 14"/>
            <p:cNvSpPr>
              <a:spLocks noChangeArrowheads="1"/>
            </p:cNvSpPr>
            <p:nvPr/>
          </p:nvSpPr>
          <p:spPr bwMode="gray">
            <a:xfrm>
              <a:off x="1328" y="1136"/>
              <a:ext cx="3120" cy="336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0" lang="ko-KR" altLang="en-US" sz="1900">
                <a:solidFill>
                  <a:schemeClr val="hlink"/>
                </a:solidFill>
                <a:latin typeface="Times New Roman" pitchFamily="18" charset="0"/>
                <a:ea typeface="Gulim" pitchFamily="34" charset="-127"/>
              </a:endParaRPr>
            </a:p>
          </p:txBody>
        </p:sp>
        <p:sp>
          <p:nvSpPr>
            <p:cNvPr id="13364" name="AutoShape 15"/>
            <p:cNvSpPr>
              <a:spLocks noChangeArrowheads="1"/>
            </p:cNvSpPr>
            <p:nvPr/>
          </p:nvSpPr>
          <p:spPr bwMode="gray">
            <a:xfrm>
              <a:off x="1296" y="1120"/>
              <a:ext cx="3120" cy="336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kumimoji="0" lang="zh-CN" altLang="en-US"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3365" name="Oval 16"/>
            <p:cNvSpPr>
              <a:spLocks noChangeArrowheads="1"/>
            </p:cNvSpPr>
            <p:nvPr/>
          </p:nvSpPr>
          <p:spPr bwMode="gray">
            <a:xfrm rot="-763330">
              <a:off x="1376" y="1152"/>
              <a:ext cx="192" cy="9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kumimoji="0" lang="zh-CN" altLang="en-US"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13316" name="Group 17"/>
          <p:cNvGrpSpPr>
            <a:grpSpLocks/>
          </p:cNvGrpSpPr>
          <p:nvPr/>
        </p:nvGrpSpPr>
        <p:grpSpPr bwMode="auto">
          <a:xfrm>
            <a:off x="539750" y="1833563"/>
            <a:ext cx="2909888" cy="558800"/>
            <a:chOff x="1296" y="1632"/>
            <a:chExt cx="3152" cy="352"/>
          </a:xfrm>
        </p:grpSpPr>
        <p:sp>
          <p:nvSpPr>
            <p:cNvPr id="13360" name="AutoShape 18"/>
            <p:cNvSpPr>
              <a:spLocks noChangeArrowheads="1"/>
            </p:cNvSpPr>
            <p:nvPr/>
          </p:nvSpPr>
          <p:spPr bwMode="gray">
            <a:xfrm>
              <a:off x="1328" y="1648"/>
              <a:ext cx="3120" cy="336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0" lang="ko-KR" altLang="en-US" sz="1900">
                <a:solidFill>
                  <a:schemeClr val="hlink"/>
                </a:solidFill>
                <a:latin typeface="Times New Roman" pitchFamily="18" charset="0"/>
                <a:ea typeface="Gulim" pitchFamily="34" charset="-127"/>
              </a:endParaRPr>
            </a:p>
          </p:txBody>
        </p:sp>
        <p:sp>
          <p:nvSpPr>
            <p:cNvPr id="13361" name="AutoShape 19"/>
            <p:cNvSpPr>
              <a:spLocks noChangeArrowheads="1"/>
            </p:cNvSpPr>
            <p:nvPr/>
          </p:nvSpPr>
          <p:spPr bwMode="gray">
            <a:xfrm>
              <a:off x="1296" y="1632"/>
              <a:ext cx="3120" cy="3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kumimoji="0" lang="zh-CN" altLang="en-US"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3362" name="Oval 20"/>
            <p:cNvSpPr>
              <a:spLocks noChangeArrowheads="1"/>
            </p:cNvSpPr>
            <p:nvPr/>
          </p:nvSpPr>
          <p:spPr bwMode="gray">
            <a:xfrm rot="-763330">
              <a:off x="1376" y="1664"/>
              <a:ext cx="192" cy="9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kumimoji="0" lang="zh-CN" altLang="en-US"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13317" name="Group 21"/>
          <p:cNvGrpSpPr>
            <a:grpSpLocks/>
          </p:cNvGrpSpPr>
          <p:nvPr/>
        </p:nvGrpSpPr>
        <p:grpSpPr bwMode="auto">
          <a:xfrm>
            <a:off x="539750" y="2493963"/>
            <a:ext cx="2909888" cy="558800"/>
            <a:chOff x="1296" y="1120"/>
            <a:chExt cx="3152" cy="352"/>
          </a:xfrm>
        </p:grpSpPr>
        <p:sp>
          <p:nvSpPr>
            <p:cNvPr id="13357" name="AutoShape 22"/>
            <p:cNvSpPr>
              <a:spLocks noChangeArrowheads="1"/>
            </p:cNvSpPr>
            <p:nvPr/>
          </p:nvSpPr>
          <p:spPr bwMode="gray">
            <a:xfrm>
              <a:off x="1328" y="1136"/>
              <a:ext cx="3120" cy="336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0" lang="ko-KR" altLang="en-US" sz="1900">
                <a:solidFill>
                  <a:schemeClr val="hlink"/>
                </a:solidFill>
                <a:latin typeface="Times New Roman" pitchFamily="18" charset="0"/>
                <a:ea typeface="Gulim" pitchFamily="34" charset="-127"/>
              </a:endParaRPr>
            </a:p>
          </p:txBody>
        </p:sp>
        <p:sp>
          <p:nvSpPr>
            <p:cNvPr id="13358" name="AutoShape 23"/>
            <p:cNvSpPr>
              <a:spLocks noChangeArrowheads="1"/>
            </p:cNvSpPr>
            <p:nvPr/>
          </p:nvSpPr>
          <p:spPr bwMode="gray">
            <a:xfrm>
              <a:off x="1296" y="1120"/>
              <a:ext cx="3120" cy="336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kumimoji="0" lang="zh-CN" altLang="en-US"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3359" name="Oval 24"/>
            <p:cNvSpPr>
              <a:spLocks noChangeArrowheads="1"/>
            </p:cNvSpPr>
            <p:nvPr/>
          </p:nvSpPr>
          <p:spPr bwMode="gray">
            <a:xfrm rot="-763330">
              <a:off x="1376" y="1152"/>
              <a:ext cx="192" cy="9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kumimoji="0" lang="zh-CN" altLang="en-US"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13318" name="Group 25"/>
          <p:cNvGrpSpPr>
            <a:grpSpLocks/>
          </p:cNvGrpSpPr>
          <p:nvPr/>
        </p:nvGrpSpPr>
        <p:grpSpPr bwMode="auto">
          <a:xfrm>
            <a:off x="539750" y="3141663"/>
            <a:ext cx="2909888" cy="558800"/>
            <a:chOff x="1296" y="1632"/>
            <a:chExt cx="3152" cy="352"/>
          </a:xfrm>
        </p:grpSpPr>
        <p:sp>
          <p:nvSpPr>
            <p:cNvPr id="13354" name="AutoShape 26"/>
            <p:cNvSpPr>
              <a:spLocks noChangeArrowheads="1"/>
            </p:cNvSpPr>
            <p:nvPr/>
          </p:nvSpPr>
          <p:spPr bwMode="gray">
            <a:xfrm>
              <a:off x="1328" y="1648"/>
              <a:ext cx="3120" cy="336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0" lang="ko-KR" altLang="en-US" sz="1900">
                <a:solidFill>
                  <a:schemeClr val="hlink"/>
                </a:solidFill>
                <a:latin typeface="Times New Roman" pitchFamily="18" charset="0"/>
                <a:ea typeface="Gulim" pitchFamily="34" charset="-127"/>
              </a:endParaRPr>
            </a:p>
          </p:txBody>
        </p:sp>
        <p:sp>
          <p:nvSpPr>
            <p:cNvPr id="13355" name="AutoShape 27"/>
            <p:cNvSpPr>
              <a:spLocks noChangeArrowheads="1"/>
            </p:cNvSpPr>
            <p:nvPr/>
          </p:nvSpPr>
          <p:spPr bwMode="gray">
            <a:xfrm>
              <a:off x="1296" y="1632"/>
              <a:ext cx="3120" cy="3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kumimoji="0" lang="zh-CN" altLang="en-US"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3356" name="Oval 28"/>
            <p:cNvSpPr>
              <a:spLocks noChangeArrowheads="1"/>
            </p:cNvSpPr>
            <p:nvPr/>
          </p:nvSpPr>
          <p:spPr bwMode="gray">
            <a:xfrm rot="-763330">
              <a:off x="1376" y="1664"/>
              <a:ext cx="192" cy="9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kumimoji="0" lang="zh-CN" altLang="en-US"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13319" name="Rectangle 29"/>
          <p:cNvSpPr>
            <a:spLocks noChangeArrowheads="1"/>
          </p:cNvSpPr>
          <p:nvPr/>
        </p:nvSpPr>
        <p:spPr bwMode="white">
          <a:xfrm>
            <a:off x="809625" y="1173163"/>
            <a:ext cx="388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ko-KR" sz="2200" b="1">
                <a:solidFill>
                  <a:schemeClr val="bg1"/>
                </a:solidFill>
                <a:latin typeface="Verdana" pitchFamily="34" charset="0"/>
                <a:ea typeface="Gulim" pitchFamily="34" charset="-127"/>
              </a:rPr>
              <a:t>1. </a:t>
            </a:r>
            <a:r>
              <a:rPr kumimoji="0" lang="zh-CN" altLang="en-US" sz="2200" b="1">
                <a:solidFill>
                  <a:schemeClr val="bg1"/>
                </a:solidFill>
                <a:latin typeface="Verdana" pitchFamily="34" charset="0"/>
                <a:ea typeface="Gulim" pitchFamily="34" charset="-127"/>
              </a:rPr>
              <a:t>電力行業</a:t>
            </a:r>
          </a:p>
        </p:txBody>
      </p:sp>
      <p:sp>
        <p:nvSpPr>
          <p:cNvPr id="13320" name="Rectangle 30"/>
          <p:cNvSpPr>
            <a:spLocks noChangeArrowheads="1"/>
          </p:cNvSpPr>
          <p:nvPr/>
        </p:nvSpPr>
        <p:spPr bwMode="white">
          <a:xfrm>
            <a:off x="809625" y="1858963"/>
            <a:ext cx="388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ko-KR" sz="2200" b="1">
                <a:solidFill>
                  <a:schemeClr val="bg1"/>
                </a:solidFill>
                <a:latin typeface="Verdana" pitchFamily="34" charset="0"/>
                <a:ea typeface="Gulim" pitchFamily="34" charset="-127"/>
              </a:rPr>
              <a:t>2. </a:t>
            </a:r>
            <a:r>
              <a:rPr kumimoji="0" lang="zh-CN" altLang="en-US" sz="2200" b="1">
                <a:solidFill>
                  <a:schemeClr val="bg1"/>
                </a:solidFill>
                <a:latin typeface="Verdana" pitchFamily="34" charset="0"/>
                <a:ea typeface="Gulim" pitchFamily="34" charset="-127"/>
              </a:rPr>
              <a:t>安防行業</a:t>
            </a:r>
          </a:p>
        </p:txBody>
      </p:sp>
      <p:sp>
        <p:nvSpPr>
          <p:cNvPr id="13321" name="Rectangle 31"/>
          <p:cNvSpPr>
            <a:spLocks noChangeArrowheads="1"/>
          </p:cNvSpPr>
          <p:nvPr/>
        </p:nvSpPr>
        <p:spPr bwMode="white">
          <a:xfrm>
            <a:off x="809625" y="2519363"/>
            <a:ext cx="388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ko-KR" sz="2200" b="1">
                <a:solidFill>
                  <a:schemeClr val="bg1"/>
                </a:solidFill>
                <a:latin typeface="Verdana" pitchFamily="34" charset="0"/>
                <a:ea typeface="Gulim" pitchFamily="34" charset="-127"/>
              </a:rPr>
              <a:t>3. </a:t>
            </a:r>
            <a:r>
              <a:rPr kumimoji="0" lang="zh-CN" altLang="en-US" sz="2200" b="1">
                <a:solidFill>
                  <a:schemeClr val="bg1"/>
                </a:solidFill>
                <a:latin typeface="Verdana" pitchFamily="34" charset="0"/>
                <a:ea typeface="Gulim" pitchFamily="34" charset="-127"/>
              </a:rPr>
              <a:t>電梯行業</a:t>
            </a:r>
          </a:p>
        </p:txBody>
      </p:sp>
      <p:sp>
        <p:nvSpPr>
          <p:cNvPr id="13322" name="Rectangle 32"/>
          <p:cNvSpPr>
            <a:spLocks noChangeArrowheads="1"/>
          </p:cNvSpPr>
          <p:nvPr/>
        </p:nvSpPr>
        <p:spPr bwMode="white">
          <a:xfrm>
            <a:off x="809625" y="3179763"/>
            <a:ext cx="388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ko-KR" sz="2200" b="1">
                <a:solidFill>
                  <a:schemeClr val="bg1"/>
                </a:solidFill>
                <a:latin typeface="Verdana" pitchFamily="34" charset="0"/>
                <a:ea typeface="Gulim" pitchFamily="34" charset="-127"/>
              </a:rPr>
              <a:t>4. </a:t>
            </a:r>
            <a:r>
              <a:rPr kumimoji="0" lang="zh-CN" altLang="en-US" sz="2200" b="1">
                <a:solidFill>
                  <a:schemeClr val="bg1"/>
                </a:solidFill>
                <a:latin typeface="Verdana" pitchFamily="34" charset="0"/>
                <a:ea typeface="Gulim" pitchFamily="34" charset="-127"/>
              </a:rPr>
              <a:t>工控行業</a:t>
            </a:r>
          </a:p>
        </p:txBody>
      </p:sp>
      <p:pic>
        <p:nvPicPr>
          <p:cNvPr id="26" name="Picture 53" descr="LS通讯模块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2573" y="3686174"/>
            <a:ext cx="2538532" cy="1471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4" name="Picture 54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1775" y="1219200"/>
            <a:ext cx="20383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5" name="Picture 55" descr="gif-RAC-2000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7163" y="1069975"/>
            <a:ext cx="2290762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58" descr="11556_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5626" y="5014913"/>
            <a:ext cx="1741207" cy="15160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Picture 60" descr="ZN%SMGM(9%5O%BH7DL)QF[J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67125" y="5226051"/>
            <a:ext cx="2173288" cy="11874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8" name="Picture 63" descr="ANYTEK LOGO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53200" y="0"/>
            <a:ext cx="25908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29" name="Group 37"/>
          <p:cNvGrpSpPr>
            <a:grpSpLocks/>
          </p:cNvGrpSpPr>
          <p:nvPr/>
        </p:nvGrpSpPr>
        <p:grpSpPr bwMode="auto">
          <a:xfrm>
            <a:off x="541338" y="3779838"/>
            <a:ext cx="3987800" cy="2576512"/>
            <a:chOff x="342" y="2393"/>
            <a:chExt cx="2618" cy="1623"/>
          </a:xfrm>
        </p:grpSpPr>
        <p:grpSp>
          <p:nvGrpSpPr>
            <p:cNvPr id="13334" name="Group 38"/>
            <p:cNvGrpSpPr>
              <a:grpSpLocks/>
            </p:cNvGrpSpPr>
            <p:nvPr/>
          </p:nvGrpSpPr>
          <p:grpSpPr bwMode="auto">
            <a:xfrm>
              <a:off x="342" y="2393"/>
              <a:ext cx="1910" cy="352"/>
              <a:chOff x="1296" y="1120"/>
              <a:chExt cx="3152" cy="352"/>
            </a:xfrm>
          </p:grpSpPr>
          <p:sp>
            <p:nvSpPr>
              <p:cNvPr id="13351" name="AutoShape 39"/>
              <p:cNvSpPr>
                <a:spLocks noChangeArrowheads="1"/>
              </p:cNvSpPr>
              <p:nvPr/>
            </p:nvSpPr>
            <p:spPr bwMode="gray">
              <a:xfrm>
                <a:off x="1328" y="1136"/>
                <a:ext cx="3120" cy="336"/>
              </a:xfrm>
              <a:prstGeom prst="roundRect">
                <a:avLst>
                  <a:gd name="adj" fmla="val 5000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kumimoji="0" lang="ko-KR" altLang="en-US" sz="1900">
                  <a:solidFill>
                    <a:schemeClr val="hlink"/>
                  </a:solidFill>
                  <a:latin typeface="Times New Roman" pitchFamily="18" charset="0"/>
                  <a:ea typeface="Gulim" pitchFamily="34" charset="-127"/>
                </a:endParaRPr>
              </a:p>
            </p:txBody>
          </p:sp>
          <p:sp>
            <p:nvSpPr>
              <p:cNvPr id="13352" name="AutoShape 40"/>
              <p:cNvSpPr>
                <a:spLocks noChangeArrowheads="1"/>
              </p:cNvSpPr>
              <p:nvPr/>
            </p:nvSpPr>
            <p:spPr bwMode="gray">
              <a:xfrm>
                <a:off x="1296" y="1120"/>
                <a:ext cx="3120" cy="336"/>
              </a:xfrm>
              <a:prstGeom prst="roundRect">
                <a:avLst>
                  <a:gd name="adj" fmla="val 50000"/>
                </a:avLst>
              </a:pr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kumimoji="0"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3353" name="Oval 41"/>
              <p:cNvSpPr>
                <a:spLocks noChangeArrowheads="1"/>
              </p:cNvSpPr>
              <p:nvPr/>
            </p:nvSpPr>
            <p:spPr bwMode="gray">
              <a:xfrm rot="-763330">
                <a:off x="1376" y="1152"/>
                <a:ext cx="19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folHlink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kumimoji="0"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3335" name="Group 42"/>
            <p:cNvGrpSpPr>
              <a:grpSpLocks/>
            </p:cNvGrpSpPr>
            <p:nvPr/>
          </p:nvGrpSpPr>
          <p:grpSpPr bwMode="auto">
            <a:xfrm>
              <a:off x="342" y="2817"/>
              <a:ext cx="1910" cy="352"/>
              <a:chOff x="1296" y="1632"/>
              <a:chExt cx="3152" cy="352"/>
            </a:xfrm>
          </p:grpSpPr>
          <p:sp>
            <p:nvSpPr>
              <p:cNvPr id="13348" name="AutoShape 43"/>
              <p:cNvSpPr>
                <a:spLocks noChangeArrowheads="1"/>
              </p:cNvSpPr>
              <p:nvPr/>
            </p:nvSpPr>
            <p:spPr bwMode="gray">
              <a:xfrm>
                <a:off x="1328" y="1648"/>
                <a:ext cx="3120" cy="336"/>
              </a:xfrm>
              <a:prstGeom prst="roundRect">
                <a:avLst>
                  <a:gd name="adj" fmla="val 5000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kumimoji="0" lang="ko-KR" altLang="en-US" sz="1900">
                  <a:solidFill>
                    <a:schemeClr val="hlink"/>
                  </a:solidFill>
                  <a:latin typeface="Times New Roman" pitchFamily="18" charset="0"/>
                  <a:ea typeface="Gulim" pitchFamily="34" charset="-127"/>
                </a:endParaRPr>
              </a:p>
            </p:txBody>
          </p:sp>
          <p:sp>
            <p:nvSpPr>
              <p:cNvPr id="13349" name="AutoShape 44"/>
              <p:cNvSpPr>
                <a:spLocks noChangeArrowheads="1"/>
              </p:cNvSpPr>
              <p:nvPr/>
            </p:nvSpPr>
            <p:spPr bwMode="gray">
              <a:xfrm>
                <a:off x="1296" y="1632"/>
                <a:ext cx="3120" cy="33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kumimoji="0"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3350" name="Oval 45"/>
              <p:cNvSpPr>
                <a:spLocks noChangeArrowheads="1"/>
              </p:cNvSpPr>
              <p:nvPr/>
            </p:nvSpPr>
            <p:spPr bwMode="gray">
              <a:xfrm rot="-763330">
                <a:off x="1376" y="1664"/>
                <a:ext cx="19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kumimoji="0"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3336" name="Rectangle 46"/>
            <p:cNvSpPr>
              <a:spLocks noChangeArrowheads="1"/>
            </p:cNvSpPr>
            <p:nvPr/>
          </p:nvSpPr>
          <p:spPr bwMode="white">
            <a:xfrm>
              <a:off x="512" y="2409"/>
              <a:ext cx="2448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kumimoji="0" lang="en-US" altLang="zh-CN" sz="2200" b="1">
                  <a:solidFill>
                    <a:schemeClr val="bg1"/>
                  </a:solidFill>
                  <a:latin typeface="Verdana" pitchFamily="34" charset="0"/>
                  <a:ea typeface="Gulim" pitchFamily="34" charset="-127"/>
                </a:rPr>
                <a:t>5</a:t>
              </a:r>
              <a:r>
                <a:rPr kumimoji="0" lang="en-US" altLang="ko-KR" sz="2200" b="1">
                  <a:solidFill>
                    <a:schemeClr val="bg1"/>
                  </a:solidFill>
                  <a:latin typeface="Verdana" pitchFamily="34" charset="0"/>
                  <a:ea typeface="Gulim" pitchFamily="34" charset="-127"/>
                </a:rPr>
                <a:t>. </a:t>
              </a:r>
              <a:r>
                <a:rPr kumimoji="0" lang="zh-CN" altLang="en-US" sz="2200" b="1">
                  <a:solidFill>
                    <a:schemeClr val="bg1"/>
                  </a:solidFill>
                  <a:latin typeface="Verdana" pitchFamily="34" charset="0"/>
                  <a:ea typeface="Gulim" pitchFamily="34" charset="-127"/>
                </a:rPr>
                <a:t>軌道交通</a:t>
              </a:r>
            </a:p>
          </p:txBody>
        </p:sp>
        <p:sp>
          <p:nvSpPr>
            <p:cNvPr id="13337" name="Rectangle 47"/>
            <p:cNvSpPr>
              <a:spLocks noChangeArrowheads="1"/>
            </p:cNvSpPr>
            <p:nvPr/>
          </p:nvSpPr>
          <p:spPr bwMode="white">
            <a:xfrm>
              <a:off x="512" y="2841"/>
              <a:ext cx="2448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kumimoji="0" lang="en-US" altLang="zh-CN" sz="2200" b="1">
                  <a:solidFill>
                    <a:schemeClr val="bg1"/>
                  </a:solidFill>
                  <a:latin typeface="Verdana" pitchFamily="34" charset="0"/>
                  <a:ea typeface="Gulim" pitchFamily="34" charset="-127"/>
                </a:rPr>
                <a:t>6</a:t>
              </a:r>
              <a:r>
                <a:rPr kumimoji="0" lang="en-US" altLang="ko-KR" sz="2200" b="1">
                  <a:solidFill>
                    <a:schemeClr val="bg1"/>
                  </a:solidFill>
                  <a:latin typeface="Verdana" pitchFamily="34" charset="0"/>
                  <a:ea typeface="Gulim" pitchFamily="34" charset="-127"/>
                </a:rPr>
                <a:t>. </a:t>
              </a:r>
              <a:r>
                <a:rPr kumimoji="0" lang="zh-CN" altLang="en-US" sz="2200" b="1">
                  <a:solidFill>
                    <a:schemeClr val="bg1"/>
                  </a:solidFill>
                  <a:latin typeface="Verdana" pitchFamily="34" charset="0"/>
                  <a:ea typeface="Gulim" pitchFamily="34" charset="-127"/>
                </a:rPr>
                <a:t>照明行業</a:t>
              </a:r>
            </a:p>
          </p:txBody>
        </p:sp>
        <p:grpSp>
          <p:nvGrpSpPr>
            <p:cNvPr id="13338" name="Group 48"/>
            <p:cNvGrpSpPr>
              <a:grpSpLocks/>
            </p:cNvGrpSpPr>
            <p:nvPr/>
          </p:nvGrpSpPr>
          <p:grpSpPr bwMode="auto">
            <a:xfrm>
              <a:off x="342" y="3248"/>
              <a:ext cx="1910" cy="352"/>
              <a:chOff x="1296" y="1120"/>
              <a:chExt cx="3152" cy="352"/>
            </a:xfrm>
          </p:grpSpPr>
          <p:sp>
            <p:nvSpPr>
              <p:cNvPr id="13345" name="AutoShape 49"/>
              <p:cNvSpPr>
                <a:spLocks noChangeArrowheads="1"/>
              </p:cNvSpPr>
              <p:nvPr/>
            </p:nvSpPr>
            <p:spPr bwMode="gray">
              <a:xfrm>
                <a:off x="1328" y="1136"/>
                <a:ext cx="3120" cy="336"/>
              </a:xfrm>
              <a:prstGeom prst="roundRect">
                <a:avLst>
                  <a:gd name="adj" fmla="val 5000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kumimoji="0" lang="ko-KR" altLang="en-US" sz="1900">
                  <a:solidFill>
                    <a:schemeClr val="hlink"/>
                  </a:solidFill>
                  <a:latin typeface="Times New Roman" pitchFamily="18" charset="0"/>
                  <a:ea typeface="Gulim" pitchFamily="34" charset="-127"/>
                </a:endParaRPr>
              </a:p>
            </p:txBody>
          </p:sp>
          <p:sp>
            <p:nvSpPr>
              <p:cNvPr id="13346" name="AutoShape 50"/>
              <p:cNvSpPr>
                <a:spLocks noChangeArrowheads="1"/>
              </p:cNvSpPr>
              <p:nvPr/>
            </p:nvSpPr>
            <p:spPr bwMode="gray">
              <a:xfrm>
                <a:off x="1296" y="1120"/>
                <a:ext cx="3120" cy="336"/>
              </a:xfrm>
              <a:prstGeom prst="roundRect">
                <a:avLst>
                  <a:gd name="adj" fmla="val 50000"/>
                </a:avLst>
              </a:pr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kumimoji="0"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3347" name="Oval 51"/>
              <p:cNvSpPr>
                <a:spLocks noChangeArrowheads="1"/>
              </p:cNvSpPr>
              <p:nvPr/>
            </p:nvSpPr>
            <p:spPr bwMode="gray">
              <a:xfrm rot="-763330">
                <a:off x="1376" y="1152"/>
                <a:ext cx="19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folHlink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kumimoji="0"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3339" name="Group 52"/>
            <p:cNvGrpSpPr>
              <a:grpSpLocks/>
            </p:cNvGrpSpPr>
            <p:nvPr/>
          </p:nvGrpSpPr>
          <p:grpSpPr bwMode="auto">
            <a:xfrm>
              <a:off x="342" y="3656"/>
              <a:ext cx="1910" cy="352"/>
              <a:chOff x="1296" y="1632"/>
              <a:chExt cx="3152" cy="352"/>
            </a:xfrm>
          </p:grpSpPr>
          <p:sp>
            <p:nvSpPr>
              <p:cNvPr id="13342" name="AutoShape 53"/>
              <p:cNvSpPr>
                <a:spLocks noChangeArrowheads="1"/>
              </p:cNvSpPr>
              <p:nvPr/>
            </p:nvSpPr>
            <p:spPr bwMode="gray">
              <a:xfrm>
                <a:off x="1328" y="1648"/>
                <a:ext cx="3120" cy="336"/>
              </a:xfrm>
              <a:prstGeom prst="roundRect">
                <a:avLst>
                  <a:gd name="adj" fmla="val 5000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kumimoji="0" lang="ko-KR" altLang="en-US" sz="1900">
                  <a:solidFill>
                    <a:schemeClr val="hlink"/>
                  </a:solidFill>
                  <a:latin typeface="Times New Roman" pitchFamily="18" charset="0"/>
                  <a:ea typeface="Gulim" pitchFamily="34" charset="-127"/>
                </a:endParaRPr>
              </a:p>
            </p:txBody>
          </p:sp>
          <p:sp>
            <p:nvSpPr>
              <p:cNvPr id="13343" name="AutoShape 54"/>
              <p:cNvSpPr>
                <a:spLocks noChangeArrowheads="1"/>
              </p:cNvSpPr>
              <p:nvPr/>
            </p:nvSpPr>
            <p:spPr bwMode="gray">
              <a:xfrm>
                <a:off x="1296" y="1632"/>
                <a:ext cx="3120" cy="33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kumimoji="0"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3344" name="Oval 55"/>
              <p:cNvSpPr>
                <a:spLocks noChangeArrowheads="1"/>
              </p:cNvSpPr>
              <p:nvPr/>
            </p:nvSpPr>
            <p:spPr bwMode="gray">
              <a:xfrm rot="-763330">
                <a:off x="1376" y="1664"/>
                <a:ext cx="19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kumimoji="0"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3340" name="Rectangle 56"/>
            <p:cNvSpPr>
              <a:spLocks noChangeArrowheads="1"/>
            </p:cNvSpPr>
            <p:nvPr/>
          </p:nvSpPr>
          <p:spPr bwMode="white">
            <a:xfrm>
              <a:off x="512" y="3264"/>
              <a:ext cx="2448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kumimoji="0" lang="en-US" altLang="zh-CN" sz="2000" b="1">
                  <a:solidFill>
                    <a:schemeClr val="bg1"/>
                  </a:solidFill>
                  <a:latin typeface="新細明體" charset="-120"/>
                </a:rPr>
                <a:t>7</a:t>
              </a:r>
              <a:r>
                <a:rPr kumimoji="0" lang="en-US" altLang="ko-KR" sz="2000" b="1">
                  <a:solidFill>
                    <a:schemeClr val="bg1"/>
                  </a:solidFill>
                  <a:latin typeface="新細明體" charset="-120"/>
                </a:rPr>
                <a:t>. </a:t>
              </a:r>
              <a:r>
                <a:rPr kumimoji="0" lang="en-US" altLang="zh-TW" sz="2000" b="1">
                  <a:solidFill>
                    <a:schemeClr val="bg1"/>
                  </a:solidFill>
                  <a:latin typeface="新細明體" charset="-120"/>
                </a:rPr>
                <a:t> </a:t>
              </a:r>
              <a:r>
                <a:rPr kumimoji="0" lang="zh-CN" altLang="en-US" sz="2000" b="1">
                  <a:solidFill>
                    <a:schemeClr val="bg1"/>
                  </a:solidFill>
                  <a:latin typeface="新細明體" charset="-120"/>
                </a:rPr>
                <a:t>通</a:t>
              </a:r>
              <a:r>
                <a:rPr kumimoji="0" lang="zh-TW" altLang="en-US" sz="2000" b="1">
                  <a:solidFill>
                    <a:schemeClr val="bg1"/>
                  </a:solidFill>
                  <a:latin typeface="新細明體" charset="-120"/>
                </a:rPr>
                <a:t>訊</a:t>
              </a:r>
              <a:r>
                <a:rPr kumimoji="0" lang="zh-CN" altLang="en-US" sz="2000" b="1">
                  <a:solidFill>
                    <a:schemeClr val="bg1"/>
                  </a:solidFill>
                  <a:latin typeface="新細明體" charset="-120"/>
                </a:rPr>
                <a:t>與資</a:t>
              </a:r>
              <a:r>
                <a:rPr kumimoji="0" lang="zh-TW" altLang="en-US" sz="2000" b="1">
                  <a:solidFill>
                    <a:schemeClr val="bg1"/>
                  </a:solidFill>
                  <a:latin typeface="新細明體" charset="-120"/>
                </a:rPr>
                <a:t>訊</a:t>
              </a:r>
              <a:r>
                <a:rPr kumimoji="0" lang="zh-CN" altLang="en-US" sz="2000" b="1">
                  <a:solidFill>
                    <a:schemeClr val="bg1"/>
                  </a:solidFill>
                  <a:latin typeface="新細明體" charset="-120"/>
                </a:rPr>
                <a:t>行業</a:t>
              </a:r>
            </a:p>
          </p:txBody>
        </p:sp>
        <p:sp>
          <p:nvSpPr>
            <p:cNvPr id="13341" name="Rectangle 57"/>
            <p:cNvSpPr>
              <a:spLocks noChangeArrowheads="1"/>
            </p:cNvSpPr>
            <p:nvPr/>
          </p:nvSpPr>
          <p:spPr bwMode="white">
            <a:xfrm>
              <a:off x="512" y="3680"/>
              <a:ext cx="2448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kumimoji="0" lang="en-US" altLang="zh-CN" sz="2200" b="1">
                  <a:solidFill>
                    <a:schemeClr val="bg1"/>
                  </a:solidFill>
                  <a:latin typeface="Verdana" pitchFamily="34" charset="0"/>
                  <a:ea typeface="Gulim" pitchFamily="34" charset="-127"/>
                </a:rPr>
                <a:t>8</a:t>
              </a:r>
              <a:r>
                <a:rPr kumimoji="0" lang="en-US" altLang="ko-KR" sz="2200" b="1">
                  <a:solidFill>
                    <a:schemeClr val="bg1"/>
                  </a:solidFill>
                  <a:latin typeface="Verdana" pitchFamily="34" charset="0"/>
                  <a:ea typeface="Gulim" pitchFamily="34" charset="-127"/>
                </a:rPr>
                <a:t>. </a:t>
              </a:r>
              <a:r>
                <a:rPr kumimoji="0" lang="zh-CN" altLang="en-US" sz="2200" b="1">
                  <a:solidFill>
                    <a:schemeClr val="bg1"/>
                  </a:solidFill>
                  <a:latin typeface="Verdana" pitchFamily="34" charset="0"/>
                  <a:ea typeface="Gulim" pitchFamily="34" charset="-127"/>
                </a:rPr>
                <a:t>工業電子行業</a:t>
              </a:r>
            </a:p>
          </p:txBody>
        </p:sp>
      </p:grpSp>
      <p:pic>
        <p:nvPicPr>
          <p:cNvPr id="53" name="Picture 20" descr="untitle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31049" y="2457450"/>
            <a:ext cx="1573592" cy="1409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" name="Picture 61" descr="F4H]X~C9OJMSFVB`M@}}LAR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73913" y="5092700"/>
            <a:ext cx="1755775" cy="11858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32" name="Picture 19" descr="电梯主控板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986213" y="2570163"/>
            <a:ext cx="2538412" cy="134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59" descr="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95726" y="3953335"/>
            <a:ext cx="2119312" cy="1323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61</Words>
  <Application>Microsoft Office PowerPoint</Application>
  <PresentationFormat>如螢幕大小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簡報設計範本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11" baseType="lpstr">
      <vt:lpstr>Calibri</vt:lpstr>
      <vt:lpstr>宋体</vt:lpstr>
      <vt:lpstr>Arial</vt:lpstr>
      <vt:lpstr>Verdana</vt:lpstr>
      <vt:lpstr>新細明體</vt:lpstr>
      <vt:lpstr>Arial Black</vt:lpstr>
      <vt:lpstr>超研澤粗黑</vt:lpstr>
      <vt:lpstr>Times New Roman</vt:lpstr>
      <vt:lpstr>Gulim</vt:lpstr>
      <vt:lpstr>Office 佈景主題</vt:lpstr>
      <vt:lpstr>投影片 1</vt:lpstr>
    </vt:vector>
  </TitlesOfParts>
  <Company>C.M.T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Suda</dc:creator>
  <cp:lastModifiedBy>MC SYSTEM</cp:lastModifiedBy>
  <cp:revision>3</cp:revision>
  <dcterms:created xsi:type="dcterms:W3CDTF">2012-11-15T08:57:18Z</dcterms:created>
  <dcterms:modified xsi:type="dcterms:W3CDTF">2012-11-15T09:09:38Z</dcterms:modified>
</cp:coreProperties>
</file>